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7" r:id="rId4"/>
    <p:sldId id="265" r:id="rId5"/>
    <p:sldId id="289" r:id="rId6"/>
    <p:sldId id="290" r:id="rId7"/>
    <p:sldId id="283" r:id="rId8"/>
    <p:sldId id="284" r:id="rId9"/>
    <p:sldId id="272" r:id="rId10"/>
    <p:sldId id="282" r:id="rId11"/>
    <p:sldId id="280" r:id="rId12"/>
    <p:sldId id="291" r:id="rId13"/>
  </p:sldIdLst>
  <p:sldSz cx="9144000" cy="6858000" type="screen4x3"/>
  <p:notesSz cx="6858000" cy="91440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35" autoAdjust="0"/>
  </p:normalViewPr>
  <p:slideViewPr>
    <p:cSldViewPr>
      <p:cViewPr varScale="1">
        <p:scale>
          <a:sx n="64" d="100"/>
          <a:sy n="64" d="100"/>
        </p:scale>
        <p:origin x="63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22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0F4D-8391-427C-A2F7-E4094507F3F6}" type="datetimeFigureOut">
              <a:rPr lang="is-IS" smtClean="0"/>
              <a:t>16.2.2016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E525F-8CDB-4DAD-B2F3-A19B8C94582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79622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324F0-F53B-4D8E-8002-88D33261EF4D}" type="datetimeFigureOut">
              <a:rPr lang="is-IS" smtClean="0"/>
              <a:t>16.2.2016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568B8-9044-4261-8982-EF05A87CC11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0623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568B8-9044-4261-8982-EF05A87CC11A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54638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739C5EA-61B6-4407-BCDD-3DF99142B0E5}" type="datetime1">
              <a:rPr lang="is-IS" sz="1200" smtClean="0">
                <a:latin typeface="Helvetica" pitchFamily="34" charset="0"/>
              </a:rPr>
              <a:pPr eaLnBrk="1" hangingPunct="1">
                <a:defRPr/>
              </a:pPr>
              <a:t>16.2.2016</a:t>
            </a:fld>
            <a:endParaRPr lang="is-IS" sz="1200" smtClean="0">
              <a:latin typeface="Helvetica" pitchFamily="34" charset="0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is-IS" sz="1200" smtClean="0">
                <a:latin typeface="Helvetica" pitchFamily="34" charset="0"/>
              </a:rPr>
              <a:t>Nafn fyrirlesara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9F8F0B3-B80E-470E-ADDE-27D7A632F7E2}" type="slidenum">
              <a:rPr lang="is-IS" sz="1200" smtClean="0">
                <a:latin typeface="Helvetica" pitchFamily="34" charset="0"/>
              </a:rPr>
              <a:pPr eaLnBrk="1" hangingPunct="1">
                <a:defRPr/>
              </a:pPr>
              <a:t>10</a:t>
            </a:fld>
            <a:endParaRPr lang="is-IS" sz="1200" smtClean="0">
              <a:latin typeface="Helvetica" pitchFamily="34" charset="0"/>
            </a:endParaRPr>
          </a:p>
        </p:txBody>
      </p:sp>
      <p:sp>
        <p:nvSpPr>
          <p:cNvPr id="13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7703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568B8-9044-4261-8982-EF05A87CC11A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83709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568B8-9044-4261-8982-EF05A87CC11A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3966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568B8-9044-4261-8982-EF05A87CC11A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72357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568B8-9044-4261-8982-EF05A87CC11A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4830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739C5EA-61B6-4407-BCDD-3DF99142B0E5}" type="datetime1">
              <a:rPr lang="is-IS" sz="1200" smtClean="0">
                <a:latin typeface="Helvetica" pitchFamily="34" charset="0"/>
              </a:rPr>
              <a:pPr eaLnBrk="1" hangingPunct="1">
                <a:defRPr/>
              </a:pPr>
              <a:t>16.2.2016</a:t>
            </a:fld>
            <a:endParaRPr lang="is-IS" sz="1200" smtClean="0">
              <a:latin typeface="Helvetica" pitchFamily="34" charset="0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is-IS" sz="1200" smtClean="0">
                <a:latin typeface="Helvetica" pitchFamily="34" charset="0"/>
              </a:rPr>
              <a:t>Nafn fyrirlesara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9F8F0B3-B80E-470E-ADDE-27D7A632F7E2}" type="slidenum">
              <a:rPr lang="is-IS" sz="1200" smtClean="0">
                <a:latin typeface="Helvetica" pitchFamily="34" charset="0"/>
              </a:rPr>
              <a:pPr eaLnBrk="1" hangingPunct="1">
                <a:defRPr/>
              </a:pPr>
              <a:t>4</a:t>
            </a:fld>
            <a:endParaRPr lang="is-IS" sz="1200" smtClean="0">
              <a:latin typeface="Helvetica" pitchFamily="34" charset="0"/>
            </a:endParaRPr>
          </a:p>
        </p:txBody>
      </p:sp>
      <p:sp>
        <p:nvSpPr>
          <p:cNvPr id="13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6601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568B8-9044-4261-8982-EF05A87CC11A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38602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568B8-9044-4261-8982-EF05A87CC11A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0886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739C5EA-61B6-4407-BCDD-3DF99142B0E5}" type="datetime1">
              <a:rPr lang="is-IS" sz="1200" smtClean="0">
                <a:latin typeface="Helvetica" pitchFamily="34" charset="0"/>
              </a:rPr>
              <a:pPr eaLnBrk="1" hangingPunct="1">
                <a:defRPr/>
              </a:pPr>
              <a:t>16.2.2016</a:t>
            </a:fld>
            <a:endParaRPr lang="is-IS" sz="1200" smtClean="0">
              <a:latin typeface="Helvetica" pitchFamily="34" charset="0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is-IS" sz="1200" smtClean="0">
                <a:latin typeface="Helvetica" pitchFamily="34" charset="0"/>
              </a:rPr>
              <a:t>Nafn fyrirlesara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9F8F0B3-B80E-470E-ADDE-27D7A632F7E2}" type="slidenum">
              <a:rPr lang="is-IS" sz="1200" smtClean="0">
                <a:latin typeface="Helvetica" pitchFamily="34" charset="0"/>
              </a:rPr>
              <a:pPr eaLnBrk="1" hangingPunct="1">
                <a:defRPr/>
              </a:pPr>
              <a:t>7</a:t>
            </a:fld>
            <a:endParaRPr lang="is-IS" sz="1200" smtClean="0">
              <a:latin typeface="Helvetica" pitchFamily="34" charset="0"/>
            </a:endParaRPr>
          </a:p>
        </p:txBody>
      </p:sp>
      <p:sp>
        <p:nvSpPr>
          <p:cNvPr id="13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62133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739C5EA-61B6-4407-BCDD-3DF99142B0E5}" type="datetime1">
              <a:rPr lang="is-IS" sz="1200" smtClean="0">
                <a:latin typeface="Helvetica" pitchFamily="34" charset="0"/>
              </a:rPr>
              <a:pPr eaLnBrk="1" hangingPunct="1">
                <a:defRPr/>
              </a:pPr>
              <a:t>16.2.2016</a:t>
            </a:fld>
            <a:endParaRPr lang="is-IS" sz="1200" smtClean="0">
              <a:latin typeface="Helvetica" pitchFamily="34" charset="0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is-IS" sz="1200" smtClean="0">
                <a:latin typeface="Helvetica" pitchFamily="34" charset="0"/>
              </a:rPr>
              <a:t>Nafn fyrirlesara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9F8F0B3-B80E-470E-ADDE-27D7A632F7E2}" type="slidenum">
              <a:rPr lang="is-IS" sz="1200" smtClean="0">
                <a:latin typeface="Helvetica" pitchFamily="34" charset="0"/>
              </a:rPr>
              <a:pPr eaLnBrk="1" hangingPunct="1">
                <a:defRPr/>
              </a:pPr>
              <a:t>8</a:t>
            </a:fld>
            <a:endParaRPr lang="is-IS" sz="1200" smtClean="0">
              <a:latin typeface="Helvetica" pitchFamily="34" charset="0"/>
            </a:endParaRPr>
          </a:p>
        </p:txBody>
      </p:sp>
      <p:sp>
        <p:nvSpPr>
          <p:cNvPr id="13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98136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sz="1200" b="0" i="0" u="none" strike="no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568B8-9044-4261-8982-EF05A87CC11A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6187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is-IS" altLang="en-US"/>
              <a:t>Click to edit Master title style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is-IS" altLang="en-US"/>
              <a:t>Click to edit Master subtitle style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72D4C39-8145-454C-9A92-D073E69F7FD7}" type="slidenum">
              <a:rPr lang="is-IS" altLang="en-US"/>
              <a:pPr/>
              <a:t>‹#›</a:t>
            </a:fld>
            <a:endParaRPr lang="is-IS" altLang="en-US"/>
          </a:p>
        </p:txBody>
      </p:sp>
      <p:sp>
        <p:nvSpPr>
          <p:cNvPr id="133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85914-0DE6-4716-A38B-68955E306D66}" type="slidenum">
              <a:rPr lang="is-IS" altLang="en-US"/>
              <a:pPr/>
              <a:t>‹#›</a:t>
            </a:fld>
            <a:endParaRPr lang="is-I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2AB18-0F1B-43F1-B0DA-9A463723F2BB}" type="slidenum">
              <a:rPr lang="is-IS" altLang="en-US"/>
              <a:pPr/>
              <a:t>‹#›</a:t>
            </a:fld>
            <a:endParaRPr lang="is-I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90AF-B39C-4308-922E-5CD0E1CAA35B}" type="slidenum">
              <a:rPr lang="is-IS" altLang="en-US" smtClean="0"/>
              <a:pPr/>
              <a:t>‹#›</a:t>
            </a:fld>
            <a:endParaRPr lang="is-I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5736681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EFTIRLITSNEFND FASTEIGNASALA</a:t>
            </a:r>
            <a:endParaRPr lang="is-I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FB070-EB16-45FE-BCFE-9361AEEFDD2D}" type="slidenum">
              <a:rPr lang="is-IS" altLang="en-US"/>
              <a:pPr/>
              <a:t>‹#›</a:t>
            </a:fld>
            <a:endParaRPr lang="is-I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EFTIRLITSNEFND FASTEIGNASALA</a:t>
            </a:r>
            <a:endParaRPr lang="is-I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1314C-BFBF-4AE1-8889-7F4F41CB9690}" type="slidenum">
              <a:rPr lang="is-IS" altLang="en-US"/>
              <a:pPr/>
              <a:t>‹#›</a:t>
            </a:fld>
            <a:endParaRPr lang="is-I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34512-A2DB-44BF-99F9-3088E0A7082F}" type="slidenum">
              <a:rPr lang="is-IS" altLang="en-US"/>
              <a:pPr/>
              <a:t>‹#›</a:t>
            </a:fld>
            <a:endParaRPr lang="is-I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0AA5B-C742-458C-A9E4-DB8E8B238210}" type="slidenum">
              <a:rPr lang="is-IS" altLang="en-US"/>
              <a:pPr/>
              <a:t>‹#›</a:t>
            </a:fld>
            <a:endParaRPr lang="is-I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60299-1DCD-4143-B9FB-7E2A6455D619}" type="slidenum">
              <a:rPr lang="is-IS" altLang="en-US"/>
              <a:pPr/>
              <a:t>‹#›</a:t>
            </a:fld>
            <a:endParaRPr lang="is-I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30637-7D11-4072-A39B-E42A80124768}" type="slidenum">
              <a:rPr lang="is-IS" altLang="en-US"/>
              <a:pPr/>
              <a:t>‹#›</a:t>
            </a:fld>
            <a:endParaRPr lang="is-I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8FA71-57A5-416F-AC24-9DBB2F7B47CC}" type="slidenum">
              <a:rPr lang="is-IS" altLang="en-US"/>
              <a:pPr/>
              <a:t>‹#›</a:t>
            </a:fld>
            <a:endParaRPr lang="is-I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altLang="en-US" smtClean="0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altLang="en-US" smtClean="0"/>
              <a:t>Click to edit Master text styles</a:t>
            </a:r>
          </a:p>
          <a:p>
            <a:pPr lvl="1"/>
            <a:r>
              <a:rPr lang="is-IS" altLang="en-US" smtClean="0"/>
              <a:t>Second level</a:t>
            </a:r>
          </a:p>
          <a:p>
            <a:pPr lvl="2"/>
            <a:r>
              <a:rPr lang="is-IS" altLang="en-US" smtClean="0"/>
              <a:t>Third level</a:t>
            </a:r>
          </a:p>
          <a:p>
            <a:pPr lvl="3"/>
            <a:r>
              <a:rPr lang="is-IS" altLang="en-US" smtClean="0"/>
              <a:t>Fourth level</a:t>
            </a:r>
          </a:p>
          <a:p>
            <a:pPr lvl="4"/>
            <a:r>
              <a:rPr lang="is-IS" altLang="en-US" smtClean="0"/>
              <a:t>Fifth level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2DD090AF-B39C-4308-922E-5CD0E1CAA35B}" type="slidenum">
              <a:rPr lang="is-IS" altLang="en-US"/>
              <a:pPr/>
              <a:t>‹#›</a:t>
            </a:fld>
            <a:endParaRPr lang="is-IS" altLang="en-US"/>
          </a:p>
        </p:txBody>
      </p:sp>
      <p:sp>
        <p:nvSpPr>
          <p:cNvPr id="132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f.i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bending@enf.is" TargetMode="External"/><Relationship Id="rId5" Type="http://schemas.openxmlformats.org/officeDocument/2006/relationships/hyperlink" Target="mailto:kvortun@enf.is" TargetMode="External"/><Relationship Id="rId4" Type="http://schemas.openxmlformats.org/officeDocument/2006/relationships/hyperlink" Target="mailto:enf@enf.i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f.i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2553072"/>
          </a:xfrm>
        </p:spPr>
        <p:txBody>
          <a:bodyPr/>
          <a:lstStyle/>
          <a:p>
            <a:pPr algn="ctr"/>
            <a:r>
              <a:rPr lang="is-IS" sz="4800" dirty="0" smtClean="0"/>
              <a:t>Helstu nýmæli laga um sölu fasteigna og skipa, nr. 70/2015</a:t>
            </a:r>
            <a:endParaRPr lang="is-IS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7575" y="4077072"/>
            <a:ext cx="7416824" cy="1752600"/>
          </a:xfrm>
        </p:spPr>
        <p:txBody>
          <a:bodyPr/>
          <a:lstStyle/>
          <a:p>
            <a:r>
              <a:rPr lang="is-IS" dirty="0" smtClean="0"/>
              <a:t>Kynningarfundur </a:t>
            </a:r>
            <a:r>
              <a:rPr lang="is-IS" dirty="0" smtClean="0"/>
              <a:t>eftirlitsnefndar </a:t>
            </a:r>
            <a:r>
              <a:rPr lang="is-IS" dirty="0" smtClean="0"/>
              <a:t>fasteignasala</a:t>
            </a:r>
          </a:p>
          <a:p>
            <a:r>
              <a:rPr lang="is-IS" dirty="0" smtClean="0"/>
              <a:t>Grand Hótel Reykjavík 16. febrúar 2016.</a:t>
            </a:r>
          </a:p>
          <a:p>
            <a:pPr algn="ctr"/>
            <a:r>
              <a:rPr lang="is-IS" dirty="0" smtClean="0"/>
              <a:t>Kristín Ólafsdóttir, hdl.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r>
              <a:rPr lang="is-IS" altLang="en-US" smtClean="0"/>
              <a:t>16. febrúar 2016 </a:t>
            </a:r>
            <a:endParaRPr lang="is-I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AF4D9637-AF20-4A46-8923-A922B4625D92}" type="slidenum">
              <a:rPr lang="is-IS"/>
              <a:pPr>
                <a:defRPr/>
              </a:pPr>
              <a:t>10</a:t>
            </a:fld>
            <a:endParaRPr lang="is-I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662"/>
            <a:ext cx="8229600" cy="1139825"/>
          </a:xfrm>
        </p:spPr>
        <p:txBody>
          <a:bodyPr/>
          <a:lstStyle/>
          <a:p>
            <a:pPr algn="ctr" eaLnBrk="1" hangingPunct="1"/>
            <a:r>
              <a:rPr lang="is-IS" dirty="0" smtClean="0"/>
              <a:t>Hæfisregla 14. gr. </a:t>
            </a:r>
            <a:r>
              <a:rPr lang="is-IS" dirty="0" err="1" smtClean="0"/>
              <a:t>fsl</a:t>
            </a:r>
            <a:r>
              <a:rPr lang="is-IS" dirty="0" smtClean="0"/>
              <a:t>.,</a:t>
            </a:r>
            <a:br>
              <a:rPr lang="is-IS" dirty="0" smtClean="0"/>
            </a:br>
            <a:r>
              <a:rPr lang="is-IS" dirty="0" smtClean="0"/>
              <a:t>sbr. lög nr. 131/2015.</a:t>
            </a:r>
            <a:endParaRPr lang="en-GB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s-IS" sz="2800" dirty="0" smtClean="0"/>
              <a:t>Meginreglan er sú að fasteignasala er </a:t>
            </a:r>
            <a:r>
              <a:rPr lang="is-IS" sz="2800" dirty="0" err="1" smtClean="0"/>
              <a:t>óheimilt</a:t>
            </a:r>
            <a:r>
              <a:rPr lang="is-IS" sz="2800" dirty="0" smtClean="0"/>
              <a:t> að kaupa eign sem honum er falin til sölumeðferðar - </a:t>
            </a:r>
            <a:r>
              <a:rPr lang="is-IS" sz="2400" dirty="0" smtClean="0"/>
              <a:t>Óbreytt meginregla.</a:t>
            </a:r>
          </a:p>
          <a:p>
            <a:pPr>
              <a:defRPr/>
            </a:pPr>
            <a:r>
              <a:rPr lang="is-IS" sz="2800" dirty="0" smtClean="0"/>
              <a:t>Fasteignasali má ekki taka eigin eign til sölumeðferðar nema </a:t>
            </a:r>
            <a:r>
              <a:rPr lang="is-IS" sz="2800" dirty="0" err="1" smtClean="0"/>
              <a:t>fyrirliggi</a:t>
            </a:r>
            <a:r>
              <a:rPr lang="is-IS" sz="2800" dirty="0" smtClean="0"/>
              <a:t> skýrar upplýsingar í söluyfirliti um eignarhald og tengsl.</a:t>
            </a:r>
          </a:p>
          <a:p>
            <a:pPr lvl="1">
              <a:defRPr/>
            </a:pPr>
            <a:r>
              <a:rPr lang="is-IS" sz="2400" dirty="0" smtClean="0"/>
              <a:t>Einnig ber að afla sérstakrar yfirlýsingar kaupanda áður en kauptilboð er gert.</a:t>
            </a:r>
          </a:p>
          <a:p>
            <a:pPr>
              <a:defRPr/>
            </a:pPr>
            <a:r>
              <a:rPr lang="is-IS" sz="2800" dirty="0" smtClean="0"/>
              <a:t>Ströng sönnunarbyrði hvílir á fasteignasala</a:t>
            </a:r>
          </a:p>
          <a:p>
            <a:pPr>
              <a:defRPr/>
            </a:pPr>
            <a:r>
              <a:rPr lang="is-IS" sz="2800" dirty="0" smtClean="0"/>
              <a:t>Tenging við 15. </a:t>
            </a:r>
            <a:r>
              <a:rPr lang="is-IS" sz="2800" dirty="0"/>
              <a:t>o</a:t>
            </a:r>
            <a:r>
              <a:rPr lang="is-IS" sz="2800" dirty="0" smtClean="0"/>
              <a:t>g 16. gr. </a:t>
            </a:r>
            <a:r>
              <a:rPr lang="is-IS" sz="2800" dirty="0" err="1" smtClean="0"/>
              <a:t>fsl</a:t>
            </a:r>
            <a:r>
              <a:rPr lang="is-IS" sz="2800" dirty="0" smtClean="0"/>
              <a:t>.</a:t>
            </a:r>
          </a:p>
          <a:p>
            <a:pPr lvl="1">
              <a:defRPr/>
            </a:pPr>
            <a:endParaRPr lang="is-IS" sz="2400" dirty="0" smtClean="0"/>
          </a:p>
          <a:p>
            <a:pPr marL="0" indent="0" eaLnBrk="1" hangingPunct="1">
              <a:buNone/>
              <a:defRPr/>
            </a:pPr>
            <a:endParaRPr lang="en-GB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19105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567011"/>
          </a:xfrm>
        </p:spPr>
        <p:txBody>
          <a:bodyPr/>
          <a:lstStyle/>
          <a:p>
            <a:pPr algn="ctr"/>
            <a:r>
              <a:rPr lang="is-IS" dirty="0" smtClean="0"/>
              <a:t>Heimasíða eftirlitsnefndar</a:t>
            </a:r>
            <a:br>
              <a:rPr lang="is-IS" dirty="0" smtClean="0"/>
            </a:b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4342"/>
            <a:ext cx="8229600" cy="4530725"/>
          </a:xfrm>
        </p:spPr>
        <p:txBody>
          <a:bodyPr/>
          <a:lstStyle/>
          <a:p>
            <a:endParaRPr lang="is-IS" dirty="0" smtClean="0">
              <a:hlinkClick r:id="rId3"/>
            </a:endParaRPr>
          </a:p>
          <a:p>
            <a:r>
              <a:rPr lang="is-IS" dirty="0" err="1" smtClean="0">
                <a:hlinkClick r:id="rId3"/>
              </a:rPr>
              <a:t>www.enf.is</a:t>
            </a:r>
            <a:endParaRPr lang="is-IS" dirty="0" smtClean="0"/>
          </a:p>
          <a:p>
            <a:pPr lvl="1"/>
            <a:r>
              <a:rPr lang="is-IS" dirty="0" smtClean="0"/>
              <a:t>Birt </a:t>
            </a:r>
            <a:r>
              <a:rPr lang="is-IS" dirty="0" smtClean="0"/>
              <a:t>efni.</a:t>
            </a:r>
            <a:endParaRPr lang="is-IS" dirty="0" smtClean="0"/>
          </a:p>
          <a:p>
            <a:pPr lvl="2"/>
            <a:r>
              <a:rPr lang="is-IS" dirty="0" smtClean="0"/>
              <a:t>Birting úrlausna - nafnleynd.</a:t>
            </a:r>
          </a:p>
          <a:p>
            <a:pPr lvl="2"/>
            <a:r>
              <a:rPr lang="is-IS" dirty="0" smtClean="0"/>
              <a:t>Umburðarbréf o.fl.</a:t>
            </a:r>
          </a:p>
          <a:p>
            <a:pPr lvl="1"/>
            <a:r>
              <a:rPr lang="is-IS" dirty="0" smtClean="0"/>
              <a:t>Eyðublöð.</a:t>
            </a:r>
          </a:p>
          <a:p>
            <a:pPr lvl="1"/>
            <a:r>
              <a:rPr lang="is-IS" dirty="0" smtClean="0"/>
              <a:t>Almennar upplýsingar um starfsemi </a:t>
            </a:r>
            <a:r>
              <a:rPr lang="is-IS" dirty="0" smtClean="0"/>
              <a:t>ENF.</a:t>
            </a:r>
            <a:endParaRPr lang="is-IS" dirty="0" smtClean="0"/>
          </a:p>
          <a:p>
            <a:pPr lvl="2"/>
            <a:r>
              <a:rPr lang="is-IS" dirty="0" smtClean="0"/>
              <a:t>Upplýsingar fyrir </a:t>
            </a:r>
            <a:r>
              <a:rPr lang="is-IS" dirty="0" smtClean="0"/>
              <a:t>neytendur.</a:t>
            </a:r>
            <a:endParaRPr lang="is-IS" dirty="0" smtClean="0"/>
          </a:p>
          <a:p>
            <a:pPr lvl="1"/>
            <a:r>
              <a:rPr lang="is-IS" dirty="0" smtClean="0"/>
              <a:t>Kvartanir og </a:t>
            </a:r>
            <a:r>
              <a:rPr lang="is-IS" dirty="0" smtClean="0"/>
              <a:t>ábendingar.</a:t>
            </a:r>
            <a:endParaRPr lang="is-IS" dirty="0" smtClean="0"/>
          </a:p>
          <a:p>
            <a:pPr lvl="1"/>
            <a:r>
              <a:rPr lang="is-IS" dirty="0" smtClean="0"/>
              <a:t>Netföng og kvörtunarform.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hlinkClick r:id="rId4"/>
              </a:rPr>
              <a:t>enf@enf.is</a:t>
            </a:r>
            <a:r>
              <a:rPr lang="en-GB" sz="2400" dirty="0" smtClean="0"/>
              <a:t>, </a:t>
            </a:r>
            <a:r>
              <a:rPr lang="en-GB" sz="2400" dirty="0" smtClean="0">
                <a:hlinkClick r:id="rId5"/>
              </a:rPr>
              <a:t>kvortun@enf.is</a:t>
            </a:r>
            <a:r>
              <a:rPr lang="en-GB" sz="2400" dirty="0" smtClean="0"/>
              <a:t>, </a:t>
            </a:r>
            <a:r>
              <a:rPr lang="en-GB" sz="2400" dirty="0" smtClean="0">
                <a:hlinkClick r:id="rId6"/>
              </a:rPr>
              <a:t>abending@enf.is</a:t>
            </a:r>
            <a:endParaRPr lang="is-IS" dirty="0"/>
          </a:p>
          <a:p>
            <a:pPr lvl="2"/>
            <a:endParaRPr lang="is-IS" dirty="0" smtClean="0"/>
          </a:p>
          <a:p>
            <a:pPr lvl="1"/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r>
              <a:rPr lang="is-IS" altLang="en-US" smtClean="0"/>
              <a:t>16. febrúar 2016 </a:t>
            </a:r>
            <a:endParaRPr lang="is-I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F51AD1AC-A176-4CEC-9966-56379B01B7E5}" type="slidenum">
              <a:rPr lang="is-IS" altLang="en-US" smtClean="0"/>
              <a:pPr/>
              <a:t>11</a:t>
            </a:fld>
            <a:endParaRPr lang="is-I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40519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Heimasíða eftirlitsnefndar</a:t>
            </a:r>
            <a:br>
              <a:rPr lang="is-IS" dirty="0"/>
            </a:b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6" y="1446655"/>
            <a:ext cx="8046107" cy="45307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90AF-B39C-4308-922E-5CD0E1CAA35B}" type="slidenum">
              <a:rPr lang="is-IS" altLang="en-US" smtClean="0"/>
              <a:pPr/>
              <a:t>12</a:t>
            </a:fld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5592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sz="3200" dirty="0" smtClean="0"/>
              <a:t/>
            </a:r>
            <a:br>
              <a:rPr lang="is-IS" sz="3200" dirty="0" smtClean="0"/>
            </a:br>
            <a:r>
              <a:rPr lang="is-IS" sz="3200" dirty="0" smtClean="0"/>
              <a:t>Eftirlitsnefnd fasteignasala – </a:t>
            </a:r>
            <a:r>
              <a:rPr lang="is-IS" sz="3200" dirty="0" smtClean="0"/>
              <a:t>ENF</a:t>
            </a:r>
            <a:r>
              <a:rPr lang="is-IS" dirty="0"/>
              <a:t/>
            </a:r>
            <a:br>
              <a:rPr lang="is-IS" dirty="0"/>
            </a:br>
            <a:endParaRPr lang="is-I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is-IS" sz="2800" dirty="0" smtClean="0"/>
          </a:p>
          <a:p>
            <a:pPr>
              <a:lnSpc>
                <a:spcPct val="80000"/>
              </a:lnSpc>
            </a:pPr>
            <a:r>
              <a:rPr lang="is-IS" sz="2800" dirty="0" smtClean="0"/>
              <a:t>Nefndarmenn:</a:t>
            </a:r>
          </a:p>
          <a:p>
            <a:pPr lvl="1">
              <a:lnSpc>
                <a:spcPct val="80000"/>
              </a:lnSpc>
            </a:pPr>
            <a:r>
              <a:rPr lang="is-IS" sz="2400" dirty="0" smtClean="0"/>
              <a:t>Þórður Bogason  hrl., formaður.</a:t>
            </a:r>
          </a:p>
          <a:p>
            <a:pPr lvl="1">
              <a:lnSpc>
                <a:spcPct val="80000"/>
              </a:lnSpc>
            </a:pPr>
            <a:r>
              <a:rPr lang="is-IS" sz="2400" dirty="0" smtClean="0"/>
              <a:t>Björg Sigurðardóttir, lögg. endurskoðandi.</a:t>
            </a:r>
          </a:p>
          <a:p>
            <a:pPr lvl="1">
              <a:lnSpc>
                <a:spcPct val="80000"/>
              </a:lnSpc>
            </a:pPr>
            <a:r>
              <a:rPr lang="is-IS" sz="2400" dirty="0" smtClean="0"/>
              <a:t>Grétar </a:t>
            </a:r>
            <a:r>
              <a:rPr lang="is-IS" sz="2400" dirty="0" smtClean="0"/>
              <a:t>Jónasson hdl., </a:t>
            </a:r>
            <a:r>
              <a:rPr lang="is-IS" sz="2400" dirty="0" smtClean="0"/>
              <a:t>lögg. fasteignasali.</a:t>
            </a:r>
          </a:p>
          <a:p>
            <a:pPr marL="344487" lvl="1" indent="0">
              <a:lnSpc>
                <a:spcPct val="80000"/>
              </a:lnSpc>
              <a:buNone/>
            </a:pPr>
            <a:endParaRPr lang="is-IS" sz="2400" dirty="0"/>
          </a:p>
          <a:p>
            <a:pPr>
              <a:lnSpc>
                <a:spcPct val="80000"/>
              </a:lnSpc>
            </a:pPr>
            <a:r>
              <a:rPr lang="en-GB" sz="2800" dirty="0" err="1" smtClean="0"/>
              <a:t>Starfsmaður</a:t>
            </a:r>
            <a:r>
              <a:rPr lang="en-GB" sz="2800" dirty="0" smtClean="0"/>
              <a:t>: 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Kristín Ólafsdóttir hdl.</a:t>
            </a:r>
          </a:p>
          <a:p>
            <a:pPr marL="344487" lvl="1" indent="0">
              <a:lnSpc>
                <a:spcPct val="80000"/>
              </a:lnSpc>
              <a:buNone/>
            </a:pPr>
            <a:endParaRPr lang="en-GB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r>
              <a:rPr lang="is-IS" altLang="en-US" smtClean="0"/>
              <a:t>16. febrúar 2016 </a:t>
            </a:r>
            <a:endParaRPr lang="is-I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F51AD1AC-A176-4CEC-9966-56379B01B7E5}" type="slidenum">
              <a:rPr lang="is-IS" altLang="en-US" smtClean="0"/>
              <a:pPr/>
              <a:t>2</a:t>
            </a:fld>
            <a:endParaRPr lang="is-I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Lög um sölu fasteigna og skipa nr. 70/2015 (</a:t>
            </a:r>
            <a:r>
              <a:rPr lang="is-IS" dirty="0" err="1" smtClean="0"/>
              <a:t>fsl</a:t>
            </a:r>
            <a:r>
              <a:rPr lang="is-IS" dirty="0" smtClean="0"/>
              <a:t>.) – markmið laganna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 smtClean="0"/>
          </a:p>
          <a:p>
            <a:r>
              <a:rPr lang="is-IS" dirty="0" smtClean="0"/>
              <a:t>1. gr. – markmið laganna.</a:t>
            </a:r>
          </a:p>
          <a:p>
            <a:pPr lvl="1"/>
            <a:r>
              <a:rPr lang="is-IS" dirty="0" smtClean="0"/>
              <a:t>Að tryggja neytendavernd.</a:t>
            </a:r>
          </a:p>
          <a:p>
            <a:pPr lvl="1"/>
            <a:r>
              <a:rPr lang="is-IS" dirty="0" smtClean="0"/>
              <a:t>Að hlutverk fasteignasala og ábyrgð þeirra sé </a:t>
            </a:r>
            <a:r>
              <a:rPr lang="is-IS" dirty="0" err="1" smtClean="0"/>
              <a:t>skýr</a:t>
            </a:r>
            <a:r>
              <a:rPr lang="is-IS" dirty="0" smtClean="0"/>
              <a:t> og að þeir séu engum háðir í störfum sínum.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Markmiðsákvæðið hefur þýðingu við lögskýringu á ákvæðum laganna.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90AF-B39C-4308-922E-5CD0E1CAA35B}" type="slidenum">
              <a:rPr lang="is-IS" altLang="en-US" smtClean="0"/>
              <a:pPr/>
              <a:t>3</a:t>
            </a:fld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20342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r>
              <a:rPr lang="is-IS" altLang="en-US" smtClean="0"/>
              <a:t>16. febrúar 2016 </a:t>
            </a:r>
            <a:endParaRPr lang="is-I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AF4D9637-AF20-4A46-8923-A922B4625D92}" type="slidenum">
              <a:rPr lang="is-IS"/>
              <a:pPr>
                <a:defRPr/>
              </a:pPr>
              <a:t>4</a:t>
            </a:fld>
            <a:endParaRPr lang="is-I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662"/>
            <a:ext cx="8229600" cy="1139825"/>
          </a:xfrm>
        </p:spPr>
        <p:txBody>
          <a:bodyPr/>
          <a:lstStyle/>
          <a:p>
            <a:pPr algn="ctr" eaLnBrk="1" hangingPunct="1"/>
            <a:r>
              <a:rPr lang="is-IS" dirty="0" smtClean="0"/>
              <a:t>Lög um sölu fasteigna og skipa nr. 70/2015 – helstu </a:t>
            </a:r>
            <a:r>
              <a:rPr lang="is-IS" dirty="0" err="1" smtClean="0"/>
              <a:t>nýmæli</a:t>
            </a:r>
            <a:r>
              <a:rPr lang="is-IS" dirty="0" smtClean="0"/>
              <a:t/>
            </a:r>
            <a:br>
              <a:rPr lang="is-IS" dirty="0" smtClean="0"/>
            </a:br>
            <a:endParaRPr lang="en-GB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s-IS" sz="2800" dirty="0" smtClean="0"/>
              <a:t>Lög nr. 70/2015 tóku gildi hinn 20. júlí 2015.</a:t>
            </a:r>
          </a:p>
          <a:p>
            <a:pPr lvl="1">
              <a:defRPr/>
            </a:pPr>
            <a:r>
              <a:rPr lang="is-IS" sz="2400" dirty="0" smtClean="0"/>
              <a:t>Skylduaðild að Félagi fasteignasala var afnumin</a:t>
            </a:r>
          </a:p>
          <a:p>
            <a:pPr lvl="1">
              <a:defRPr/>
            </a:pPr>
            <a:r>
              <a:rPr lang="is-IS" sz="2400" dirty="0" smtClean="0"/>
              <a:t>Breyting á nafni </a:t>
            </a:r>
            <a:r>
              <a:rPr lang="is-IS" sz="2400" dirty="0" smtClean="0"/>
              <a:t>eftirlitsnefndar.</a:t>
            </a:r>
            <a:endParaRPr lang="is-IS" sz="2400" dirty="0" smtClean="0"/>
          </a:p>
          <a:p>
            <a:pPr lvl="2">
              <a:defRPr/>
            </a:pPr>
            <a:r>
              <a:rPr lang="is-IS" sz="2000" dirty="0" smtClean="0"/>
              <a:t>Skammstöfun er nú „ENF“ – </a:t>
            </a:r>
            <a:r>
              <a:rPr lang="is-IS" sz="2000" dirty="0" err="1" smtClean="0">
                <a:hlinkClick r:id="rId3"/>
              </a:rPr>
              <a:t>www.enf.is</a:t>
            </a:r>
            <a:r>
              <a:rPr lang="is-IS" sz="2000" dirty="0" smtClean="0"/>
              <a:t>. </a:t>
            </a:r>
          </a:p>
          <a:p>
            <a:pPr lvl="2">
              <a:defRPr/>
            </a:pPr>
            <a:r>
              <a:rPr lang="is-IS" sz="2000" dirty="0" smtClean="0"/>
              <a:t>Eftirlitsnefndin er stjórnvald.</a:t>
            </a:r>
          </a:p>
          <a:p>
            <a:pPr lvl="1">
              <a:defRPr/>
            </a:pPr>
            <a:r>
              <a:rPr lang="is-IS" sz="2400" dirty="0" smtClean="0"/>
              <a:t>Skipun eftirlitsnefndar – ráðherra skipar nú alla nefndarmenn án tilnefningar.</a:t>
            </a:r>
          </a:p>
          <a:p>
            <a:pPr lvl="1">
              <a:defRPr/>
            </a:pPr>
            <a:r>
              <a:rPr lang="is-IS" sz="2400" dirty="0" smtClean="0"/>
              <a:t>Afnuminn var einkaréttur fasteignasala til að selja fyrirtæki.</a:t>
            </a:r>
          </a:p>
          <a:p>
            <a:pPr lvl="2">
              <a:defRPr/>
            </a:pPr>
            <a:endParaRPr lang="is-IS" sz="2000" dirty="0" smtClean="0"/>
          </a:p>
          <a:p>
            <a:pPr lvl="1" eaLnBrk="1" hangingPunct="1">
              <a:defRPr/>
            </a:pPr>
            <a:endParaRPr lang="is-IS" sz="1400" dirty="0" smtClean="0"/>
          </a:p>
          <a:p>
            <a:pPr marL="344487" lvl="1" indent="0" eaLnBrk="1" hangingPunct="1">
              <a:buNone/>
              <a:defRPr/>
            </a:pPr>
            <a:endParaRPr lang="is-I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40854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/>
              <a:t>Helstu nýmæli frh.</a:t>
            </a:r>
            <a:br>
              <a:rPr lang="is-IS"/>
            </a:b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3B812F"/>
              </a:buClr>
              <a:defRPr/>
            </a:pPr>
            <a:r>
              <a:rPr lang="is-IS" sz="2400" dirty="0">
                <a:solidFill>
                  <a:srgbClr val="000000"/>
                </a:solidFill>
              </a:rPr>
              <a:t>Skilyrði löggildingar – 3. gr. </a:t>
            </a:r>
            <a:r>
              <a:rPr lang="is-IS" sz="2400" dirty="0" err="1" smtClean="0">
                <a:solidFill>
                  <a:srgbClr val="000000"/>
                </a:solidFill>
              </a:rPr>
              <a:t>fsl</a:t>
            </a:r>
            <a:r>
              <a:rPr lang="is-IS" sz="2400" dirty="0" smtClean="0">
                <a:solidFill>
                  <a:srgbClr val="000000"/>
                </a:solidFill>
              </a:rPr>
              <a:t>.</a:t>
            </a:r>
            <a:endParaRPr lang="is-IS" sz="2000" dirty="0" smtClean="0">
              <a:solidFill>
                <a:srgbClr val="000000"/>
              </a:solidFill>
            </a:endParaRPr>
          </a:p>
          <a:p>
            <a:pPr lvl="2">
              <a:buClr>
                <a:srgbClr val="3B812F"/>
              </a:buClr>
              <a:defRPr/>
            </a:pPr>
            <a:r>
              <a:rPr lang="is-IS" sz="2000" dirty="0" smtClean="0">
                <a:solidFill>
                  <a:srgbClr val="000000"/>
                </a:solidFill>
              </a:rPr>
              <a:t>Ótímabundin svipting </a:t>
            </a:r>
            <a:r>
              <a:rPr lang="is-IS" sz="2000" dirty="0" smtClean="0">
                <a:solidFill>
                  <a:srgbClr val="000000"/>
                </a:solidFill>
              </a:rPr>
              <a:t>löggildingar.</a:t>
            </a:r>
            <a:endParaRPr lang="is-IS" sz="1800" dirty="0" smtClean="0">
              <a:solidFill>
                <a:srgbClr val="000000"/>
              </a:solidFill>
            </a:endParaRPr>
          </a:p>
          <a:p>
            <a:pPr lvl="2">
              <a:buClr>
                <a:srgbClr val="3B812F"/>
              </a:buClr>
              <a:defRPr/>
            </a:pPr>
            <a:r>
              <a:rPr lang="is-IS" sz="2000" dirty="0" smtClean="0"/>
              <a:t>Ítrekuð brot gegn ákvæðum laga um sölu fasteigna og </a:t>
            </a:r>
            <a:r>
              <a:rPr lang="is-IS" sz="2000" dirty="0" smtClean="0"/>
              <a:t>skipa. </a:t>
            </a:r>
            <a:r>
              <a:rPr lang="is-IS" sz="2000" dirty="0" smtClean="0"/>
              <a:t>og reglugerða settum </a:t>
            </a:r>
            <a:r>
              <a:rPr lang="is-IS" sz="2000" dirty="0" smtClean="0"/>
              <a:t>samkvæmt þeim</a:t>
            </a:r>
            <a:r>
              <a:rPr lang="is-IS" sz="2000" dirty="0" smtClean="0"/>
              <a:t>.</a:t>
            </a:r>
          </a:p>
          <a:p>
            <a:pPr lvl="2">
              <a:buClr>
                <a:srgbClr val="3B812F"/>
              </a:buClr>
              <a:defRPr/>
            </a:pPr>
            <a:r>
              <a:rPr lang="is-IS" sz="2000" dirty="0" smtClean="0"/>
              <a:t>Sex mánaða starfsreynsla í stað </a:t>
            </a:r>
            <a:r>
              <a:rPr lang="is-IS" sz="2000" dirty="0" smtClean="0"/>
              <a:t>tólf mánaða</a:t>
            </a:r>
            <a:r>
              <a:rPr lang="is-IS" sz="2000" dirty="0" smtClean="0">
                <a:solidFill>
                  <a:srgbClr val="000000"/>
                </a:solidFill>
              </a:rPr>
              <a:t>.</a:t>
            </a:r>
          </a:p>
          <a:p>
            <a:pPr marL="671512" lvl="2" indent="0">
              <a:buClr>
                <a:srgbClr val="3B812F"/>
              </a:buClr>
              <a:buNone/>
              <a:defRPr/>
            </a:pPr>
            <a:endParaRPr lang="is-IS" sz="2000" dirty="0">
              <a:solidFill>
                <a:srgbClr val="000000"/>
              </a:solidFill>
            </a:endParaRPr>
          </a:p>
          <a:p>
            <a:pPr lvl="1">
              <a:buClr>
                <a:srgbClr val="3B812F"/>
              </a:buClr>
              <a:defRPr/>
            </a:pPr>
            <a:r>
              <a:rPr lang="is-IS" sz="2400" dirty="0">
                <a:solidFill>
                  <a:srgbClr val="000000"/>
                </a:solidFill>
              </a:rPr>
              <a:t>Innlögn </a:t>
            </a:r>
            <a:r>
              <a:rPr lang="is-IS" sz="2400" dirty="0" smtClean="0">
                <a:solidFill>
                  <a:srgbClr val="000000"/>
                </a:solidFill>
              </a:rPr>
              <a:t>réttinda</a:t>
            </a:r>
          </a:p>
          <a:p>
            <a:pPr lvl="2">
              <a:buClr>
                <a:srgbClr val="3B812F"/>
              </a:buClr>
              <a:defRPr/>
            </a:pPr>
            <a:r>
              <a:rPr lang="is-IS" sz="2000" dirty="0" smtClean="0">
                <a:solidFill>
                  <a:srgbClr val="000000"/>
                </a:solidFill>
              </a:rPr>
              <a:t>Ólokin mál hjá ENF - 8</a:t>
            </a:r>
            <a:r>
              <a:rPr lang="is-IS" sz="2000" dirty="0">
                <a:solidFill>
                  <a:srgbClr val="000000"/>
                </a:solidFill>
              </a:rPr>
              <a:t>. mgr. 5. gr. </a:t>
            </a:r>
            <a:r>
              <a:rPr lang="is-IS" sz="2000" dirty="0" err="1">
                <a:solidFill>
                  <a:srgbClr val="000000"/>
                </a:solidFill>
              </a:rPr>
              <a:t>fsl</a:t>
            </a:r>
            <a:r>
              <a:rPr lang="is-IS" sz="2000" dirty="0" smtClean="0">
                <a:solidFill>
                  <a:srgbClr val="000000"/>
                </a:solidFill>
              </a:rPr>
              <a:t>.</a:t>
            </a:r>
          </a:p>
          <a:p>
            <a:pPr lvl="2">
              <a:buClr>
                <a:srgbClr val="3B812F"/>
              </a:buClr>
              <a:defRPr/>
            </a:pPr>
            <a:r>
              <a:rPr lang="is-IS" sz="2000" dirty="0" smtClean="0">
                <a:solidFill>
                  <a:srgbClr val="000000"/>
                </a:solidFill>
              </a:rPr>
              <a:t>Skil á fjárvörsluyfirlýsingu fyrir það tímabil á árinu sem starfað var.</a:t>
            </a:r>
          </a:p>
          <a:p>
            <a:pPr lvl="2">
              <a:buClr>
                <a:srgbClr val="3B812F"/>
              </a:buClr>
              <a:defRPr/>
            </a:pPr>
            <a:r>
              <a:rPr lang="is-IS" sz="2000" dirty="0" smtClean="0">
                <a:solidFill>
                  <a:srgbClr val="000000"/>
                </a:solidFill>
              </a:rPr>
              <a:t>Eyðublað er að finna á heimasíðu </a:t>
            </a:r>
            <a:r>
              <a:rPr lang="is-IS" sz="2000" dirty="0" smtClean="0">
                <a:solidFill>
                  <a:srgbClr val="000000"/>
                </a:solidFill>
              </a:rPr>
              <a:t>ENF.</a:t>
            </a:r>
            <a:endParaRPr lang="is-IS" sz="2000" dirty="0" smtClean="0">
              <a:solidFill>
                <a:srgbClr val="000000"/>
              </a:solidFill>
            </a:endParaRPr>
          </a:p>
          <a:p>
            <a:pPr lvl="2">
              <a:buClr>
                <a:srgbClr val="3B812F"/>
              </a:buClr>
              <a:defRPr/>
            </a:pPr>
            <a:endParaRPr lang="is-IS" sz="2000" dirty="0" smtClean="0">
              <a:solidFill>
                <a:srgbClr val="000000"/>
              </a:solidFill>
            </a:endParaRPr>
          </a:p>
          <a:p>
            <a:pPr lvl="2">
              <a:buClr>
                <a:srgbClr val="3B812F"/>
              </a:buClr>
              <a:defRPr/>
            </a:pPr>
            <a:endParaRPr lang="is-IS" sz="2000" dirty="0">
              <a:solidFill>
                <a:srgbClr val="000000"/>
              </a:solidFill>
            </a:endParaRPr>
          </a:p>
          <a:p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90AF-B39C-4308-922E-5CD0E1CAA35B}" type="slidenum">
              <a:rPr lang="is-IS" altLang="en-US" smtClean="0"/>
              <a:pPr/>
              <a:t>5</a:t>
            </a:fld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760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/>
              <a:t>Helstu nýmæli frh.</a:t>
            </a:r>
            <a:br>
              <a:rPr lang="is-IS"/>
            </a:b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is-IS" sz="2800" dirty="0" smtClean="0"/>
              <a:t>Skýrari fyrirmæli um að </a:t>
            </a:r>
            <a:r>
              <a:rPr lang="is-IS" sz="2800" dirty="0"/>
              <a:t>fasteignasala beri sjálfum að sinna þeim verkefnum er löggilding hans tekur </a:t>
            </a:r>
            <a:r>
              <a:rPr lang="is-IS" sz="2800" dirty="0" smtClean="0"/>
              <a:t>til.</a:t>
            </a:r>
            <a:endParaRPr lang="is-IS" sz="2800" dirty="0"/>
          </a:p>
          <a:p>
            <a:pPr lvl="2">
              <a:defRPr/>
            </a:pPr>
            <a:r>
              <a:rPr lang="is-IS" sz="2400" dirty="0" smtClean="0"/>
              <a:t>Neytendum er tryggð þjónusta fasteignasala –</a:t>
            </a:r>
            <a:br>
              <a:rPr lang="is-IS" sz="2400" dirty="0" smtClean="0"/>
            </a:br>
            <a:r>
              <a:rPr lang="is-IS" sz="2400" dirty="0" smtClean="0"/>
              <a:t>2</a:t>
            </a:r>
            <a:r>
              <a:rPr lang="is-IS" sz="2400" dirty="0"/>
              <a:t>. mgr. 8. gr. </a:t>
            </a:r>
            <a:r>
              <a:rPr lang="is-IS" sz="2400" dirty="0" err="1"/>
              <a:t>fsl</a:t>
            </a:r>
            <a:r>
              <a:rPr lang="is-IS" sz="2400" dirty="0" smtClean="0"/>
              <a:t>.</a:t>
            </a:r>
          </a:p>
          <a:p>
            <a:pPr lvl="2">
              <a:defRPr/>
            </a:pPr>
            <a:r>
              <a:rPr lang="is-IS" sz="2400" dirty="0"/>
              <a:t>Starfsmanni er </a:t>
            </a:r>
            <a:r>
              <a:rPr lang="is-IS" sz="2400" dirty="0" err="1"/>
              <a:t>óheimilt</a:t>
            </a:r>
            <a:r>
              <a:rPr lang="is-IS" sz="2400" dirty="0"/>
              <a:t> að framselja verkefni sem fasteignasali hefur falið </a:t>
            </a:r>
            <a:r>
              <a:rPr lang="is-IS" sz="2400" dirty="0" smtClean="0"/>
              <a:t>honum.</a:t>
            </a:r>
            <a:endParaRPr lang="is-IS" sz="2400" dirty="0" smtClean="0"/>
          </a:p>
          <a:p>
            <a:pPr lvl="2">
              <a:defRPr/>
            </a:pPr>
            <a:r>
              <a:rPr lang="is-IS" sz="2400" dirty="0" smtClean="0"/>
              <a:t>Persónuleg hæfisskilyrði sölumanna.</a:t>
            </a:r>
          </a:p>
          <a:p>
            <a:pPr lvl="3">
              <a:defRPr/>
            </a:pPr>
            <a:r>
              <a:rPr lang="is-IS" dirty="0" smtClean="0"/>
              <a:t>Fasteignasala ber að kanna hvort starfsmaður hans hafi hæfi til gegna starfinu og jafnframt kanna sakavottorð hans.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90AF-B39C-4308-922E-5CD0E1CAA35B}" type="slidenum">
              <a:rPr lang="is-IS" altLang="en-US" smtClean="0"/>
              <a:pPr/>
              <a:t>6</a:t>
            </a:fld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6405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r>
              <a:rPr lang="is-IS" altLang="en-US" smtClean="0"/>
              <a:t>16. febrúar 2016 </a:t>
            </a:r>
            <a:endParaRPr lang="is-I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AF4D9637-AF20-4A46-8923-A922B4625D92}" type="slidenum">
              <a:rPr lang="is-IS"/>
              <a:pPr>
                <a:defRPr/>
              </a:pPr>
              <a:t>7</a:t>
            </a:fld>
            <a:endParaRPr lang="is-I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662"/>
            <a:ext cx="8229600" cy="1139825"/>
          </a:xfrm>
        </p:spPr>
        <p:txBody>
          <a:bodyPr/>
          <a:lstStyle/>
          <a:p>
            <a:pPr algn="ctr" eaLnBrk="1" hangingPunct="1"/>
            <a:r>
              <a:rPr lang="is-IS" dirty="0" smtClean="0"/>
              <a:t>Helstu </a:t>
            </a:r>
            <a:r>
              <a:rPr lang="is-IS" dirty="0" err="1" smtClean="0"/>
              <a:t>nýmæli</a:t>
            </a:r>
            <a:r>
              <a:rPr lang="is-IS" dirty="0" smtClean="0"/>
              <a:t> frh.</a:t>
            </a:r>
            <a:br>
              <a:rPr lang="is-IS" dirty="0" smtClean="0"/>
            </a:br>
            <a:endParaRPr lang="en-GB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4487" lvl="1" indent="0">
              <a:buNone/>
              <a:defRPr/>
            </a:pPr>
            <a:endParaRPr lang="is-IS" sz="2400" dirty="0" smtClean="0"/>
          </a:p>
          <a:p>
            <a:pPr lvl="1">
              <a:defRPr/>
            </a:pPr>
            <a:r>
              <a:rPr lang="is-IS" sz="2400" dirty="0" smtClean="0"/>
              <a:t>Auglýsingar af hálfu fasteignasala og sölufulltrúa.</a:t>
            </a:r>
          </a:p>
          <a:p>
            <a:pPr lvl="2">
              <a:defRPr/>
            </a:pPr>
            <a:r>
              <a:rPr lang="is-IS" dirty="0" smtClean="0"/>
              <a:t>Auglýsingar og kynningar á fasteignum falla undir einkarétt fasteignasala.</a:t>
            </a:r>
          </a:p>
          <a:p>
            <a:pPr lvl="2">
              <a:defRPr/>
            </a:pPr>
            <a:r>
              <a:rPr lang="is-IS" dirty="0" smtClean="0"/>
              <a:t>Ekki má leika vafi á því hvaða fasteignasali ber ábyrgð á sölumeðferðinni og hvaða fasteignasali annist milligöngu hverju sinni.</a:t>
            </a:r>
          </a:p>
          <a:p>
            <a:pPr lvl="2">
              <a:defRPr/>
            </a:pPr>
            <a:r>
              <a:rPr lang="is-IS" dirty="0" smtClean="0"/>
              <a:t>Vefsíður og snjallsímaforrit, t.d. </a:t>
            </a:r>
            <a:r>
              <a:rPr lang="is-IS" dirty="0" err="1" smtClean="0"/>
              <a:t>Facebook</a:t>
            </a:r>
            <a:r>
              <a:rPr lang="is-IS" dirty="0" smtClean="0"/>
              <a:t>, </a:t>
            </a:r>
            <a:r>
              <a:rPr lang="is-IS" dirty="0" err="1" smtClean="0"/>
              <a:t>www.bland.is</a:t>
            </a:r>
            <a:r>
              <a:rPr lang="is-IS" dirty="0" smtClean="0"/>
              <a:t>, </a:t>
            </a:r>
            <a:r>
              <a:rPr lang="is-IS" dirty="0" err="1" smtClean="0"/>
              <a:t>snapchat</a:t>
            </a:r>
            <a:r>
              <a:rPr lang="is-IS" dirty="0" smtClean="0"/>
              <a:t> o.fl., eru ekki </a:t>
            </a:r>
            <a:r>
              <a:rPr lang="is-IS" dirty="0" err="1" smtClean="0"/>
              <a:t>undanþegin</a:t>
            </a:r>
            <a:r>
              <a:rPr lang="is-IS" dirty="0" smtClean="0"/>
              <a:t> ákvæðum laganna.</a:t>
            </a:r>
          </a:p>
          <a:p>
            <a:pPr lvl="1">
              <a:defRPr/>
            </a:pPr>
            <a:endParaRPr lang="is-IS" sz="2000" dirty="0" smtClean="0"/>
          </a:p>
          <a:p>
            <a:pPr lvl="1">
              <a:defRPr/>
            </a:pPr>
            <a:endParaRPr lang="is-IS" sz="2400" dirty="0" smtClean="0"/>
          </a:p>
          <a:p>
            <a:pPr lvl="1" eaLnBrk="1" hangingPunct="1">
              <a:defRPr/>
            </a:pPr>
            <a:endParaRPr lang="is-IS" sz="1400" dirty="0" smtClean="0"/>
          </a:p>
          <a:p>
            <a:pPr lvl="1" eaLnBrk="1" hangingPunct="1">
              <a:defRPr/>
            </a:pPr>
            <a:endParaRPr lang="is-IS" sz="2400" dirty="0" smtClean="0"/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24414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r>
              <a:rPr lang="is-IS" altLang="en-US" smtClean="0"/>
              <a:t>16. febrúar 2016 </a:t>
            </a:r>
            <a:endParaRPr lang="is-I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AF4D9637-AF20-4A46-8923-A922B4625D92}" type="slidenum">
              <a:rPr lang="is-IS"/>
              <a:pPr>
                <a:defRPr/>
              </a:pPr>
              <a:t>8</a:t>
            </a:fld>
            <a:endParaRPr lang="is-I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662"/>
            <a:ext cx="8229600" cy="1139825"/>
          </a:xfrm>
        </p:spPr>
        <p:txBody>
          <a:bodyPr/>
          <a:lstStyle/>
          <a:p>
            <a:pPr algn="ctr" eaLnBrk="1" hangingPunct="1"/>
            <a:r>
              <a:rPr lang="is-IS" sz="4400" dirty="0" smtClean="0"/>
              <a:t>Helstu </a:t>
            </a:r>
            <a:r>
              <a:rPr lang="is-IS" sz="4400" dirty="0" err="1"/>
              <a:t>nýmæli</a:t>
            </a:r>
            <a:r>
              <a:rPr lang="is-IS" sz="4400" dirty="0"/>
              <a:t> – </a:t>
            </a:r>
            <a:r>
              <a:rPr lang="is-IS" sz="4400" dirty="0" err="1"/>
              <a:t>frh</a:t>
            </a:r>
            <a:r>
              <a:rPr lang="is-IS" dirty="0" smtClean="0"/>
              <a:t/>
            </a:r>
            <a:br>
              <a:rPr lang="is-IS" dirty="0" smtClean="0"/>
            </a:br>
            <a:endParaRPr lang="en-GB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is-IS" sz="2400" dirty="0" smtClean="0"/>
              <a:t>Kvartanir frá neytendum.</a:t>
            </a:r>
          </a:p>
          <a:p>
            <a:pPr lvl="2">
              <a:defRPr/>
            </a:pPr>
            <a:r>
              <a:rPr lang="is-IS" sz="2000" dirty="0" smtClean="0"/>
              <a:t>Viðskiptamenn fasteignasala geta borið ágreining um þóknun og skaðabótaskyldu undir ENF og aflað álits hennar um </a:t>
            </a:r>
            <a:r>
              <a:rPr lang="is-IS" sz="2000" dirty="0" smtClean="0"/>
              <a:t>kvörtunarefnið.</a:t>
            </a:r>
            <a:endParaRPr lang="is-IS" sz="2000" dirty="0" smtClean="0"/>
          </a:p>
          <a:p>
            <a:pPr lvl="2">
              <a:defRPr/>
            </a:pPr>
            <a:r>
              <a:rPr lang="is-IS" sz="2000" dirty="0" smtClean="0"/>
              <a:t>Um er að ræða skriflegt álit sem ekki er bindandi fyrir aðila.</a:t>
            </a:r>
          </a:p>
          <a:p>
            <a:pPr lvl="2">
              <a:defRPr/>
            </a:pPr>
            <a:r>
              <a:rPr lang="is-IS" sz="2000" dirty="0" smtClean="0"/>
              <a:t>Ekki unnt að </a:t>
            </a:r>
            <a:r>
              <a:rPr lang="is-IS" sz="2000" dirty="0" err="1" smtClean="0"/>
              <a:t>kæra</a:t>
            </a:r>
            <a:r>
              <a:rPr lang="is-IS" sz="2000" dirty="0" smtClean="0"/>
              <a:t> niðurstöður innan stjórnsýslunnar.</a:t>
            </a:r>
          </a:p>
          <a:p>
            <a:pPr lvl="2">
              <a:defRPr/>
            </a:pPr>
            <a:r>
              <a:rPr lang="is-IS" sz="2000" dirty="0" smtClean="0"/>
              <a:t>Eyðublað er að finna á heimsíðu ENF.</a:t>
            </a:r>
          </a:p>
          <a:p>
            <a:pPr lvl="2">
              <a:defRPr/>
            </a:pPr>
            <a:r>
              <a:rPr lang="is-IS" sz="2000" dirty="0" smtClean="0"/>
              <a:t>Kveðið verður á um </a:t>
            </a:r>
            <a:r>
              <a:rPr lang="is-IS" sz="2000" dirty="0" err="1" smtClean="0"/>
              <a:t>kærugjald</a:t>
            </a:r>
            <a:r>
              <a:rPr lang="is-IS" sz="2000" dirty="0" smtClean="0"/>
              <a:t> í reglugerð um ENF.</a:t>
            </a:r>
          </a:p>
          <a:p>
            <a:pPr lvl="1">
              <a:defRPr/>
            </a:pPr>
            <a:r>
              <a:rPr lang="is-IS" sz="2400" dirty="0" smtClean="0"/>
              <a:t>Fjárvörsluyfirlýsing og afrit </a:t>
            </a:r>
            <a:r>
              <a:rPr lang="is-IS" sz="2400" dirty="0" smtClean="0"/>
              <a:t>starfsábyrgðartrygginga.</a:t>
            </a:r>
            <a:endParaRPr lang="is-IS" sz="2400" dirty="0" smtClean="0"/>
          </a:p>
          <a:p>
            <a:pPr lvl="2">
              <a:defRPr/>
            </a:pPr>
            <a:r>
              <a:rPr lang="is-IS" sz="2000" dirty="0" smtClean="0"/>
              <a:t>Skilafrestur á hvoru tveggja er 15. október ár hvert.</a:t>
            </a:r>
          </a:p>
          <a:p>
            <a:pPr lvl="2">
              <a:defRPr/>
            </a:pPr>
            <a:r>
              <a:rPr lang="is-IS" sz="2000" dirty="0" smtClean="0"/>
              <a:t>Eyðublöð verða framvegis sett inn á heimsíðu ENF.</a:t>
            </a:r>
          </a:p>
          <a:p>
            <a:pPr lvl="2">
              <a:defRPr/>
            </a:pPr>
            <a:r>
              <a:rPr lang="is-IS" sz="2000" dirty="0" smtClean="0"/>
              <a:t>Frumkvæði að skilum hvílir á sérhverjum fasteignasala.</a:t>
            </a:r>
          </a:p>
          <a:p>
            <a:pPr marL="344487" lvl="1" indent="0">
              <a:buNone/>
              <a:defRPr/>
            </a:pPr>
            <a:endParaRPr lang="is-IS" sz="2400" dirty="0" smtClean="0"/>
          </a:p>
          <a:p>
            <a:pPr lvl="1">
              <a:defRPr/>
            </a:pPr>
            <a:endParaRPr lang="is-IS" sz="2400" dirty="0" smtClean="0"/>
          </a:p>
          <a:p>
            <a:pPr lvl="1" eaLnBrk="1" hangingPunct="1">
              <a:defRPr/>
            </a:pPr>
            <a:endParaRPr lang="is-IS" sz="1400" dirty="0" smtClean="0"/>
          </a:p>
          <a:p>
            <a:pPr lvl="1" eaLnBrk="1" hangingPunct="1">
              <a:defRPr/>
            </a:pPr>
            <a:endParaRPr lang="is-IS" sz="2400" dirty="0" smtClean="0"/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33769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sz="3600" dirty="0"/>
              <a:t>Breytingalög nr. 131/2015 (</a:t>
            </a:r>
            <a:r>
              <a:rPr lang="is-IS" sz="3600" dirty="0" err="1"/>
              <a:t>brl</a:t>
            </a:r>
            <a:r>
              <a:rPr lang="is-IS" sz="3600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Umsókn um </a:t>
            </a:r>
            <a:r>
              <a:rPr lang="is-IS" dirty="0"/>
              <a:t>starfsheimild nemenda skv. 8. gr. a laga um sölu fasteigna og </a:t>
            </a:r>
            <a:r>
              <a:rPr lang="is-IS" dirty="0" smtClean="0"/>
              <a:t>skipa.</a:t>
            </a:r>
          </a:p>
          <a:p>
            <a:r>
              <a:rPr lang="is-IS" dirty="0" smtClean="0"/>
              <a:t>Umsókn um </a:t>
            </a:r>
            <a:r>
              <a:rPr lang="is-IS" dirty="0" err="1"/>
              <a:t>undanþágu</a:t>
            </a:r>
            <a:r>
              <a:rPr lang="is-IS" dirty="0"/>
              <a:t> sölumanna samkvæmt 2. mgr. ákvæðis til bráðabirgða </a:t>
            </a:r>
            <a:r>
              <a:rPr lang="is-IS" dirty="0" smtClean="0"/>
              <a:t>II.</a:t>
            </a:r>
            <a:endParaRPr lang="is-IS" dirty="0" smtClean="0"/>
          </a:p>
          <a:p>
            <a:r>
              <a:rPr lang="is-IS" dirty="0" smtClean="0"/>
              <a:t>Umsókn um skráningu </a:t>
            </a:r>
            <a:r>
              <a:rPr lang="is-IS" dirty="0"/>
              <a:t>á undanþágulista sölumanna hjá ráðuneyti samkvæmt ákvæði til bráðabirgða </a:t>
            </a:r>
            <a:r>
              <a:rPr lang="is-IS" dirty="0" smtClean="0"/>
              <a:t>IV.</a:t>
            </a:r>
          </a:p>
          <a:p>
            <a:r>
              <a:rPr lang="is-IS" dirty="0" smtClean="0"/>
              <a:t>Umsóknareyðublöð eru aðgengileg á heimasíðu ENF.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r>
              <a:rPr lang="is-IS" altLang="en-US" smtClean="0"/>
              <a:t>16. febrúar 2016 </a:t>
            </a:r>
            <a:endParaRPr lang="is-I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F51AD1AC-A176-4CEC-9966-56379B01B7E5}" type="slidenum">
              <a:rPr lang="is-IS" altLang="en-US" smtClean="0"/>
              <a:pPr/>
              <a:t>9</a:t>
            </a:fld>
            <a:endParaRPr lang="is-I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altLang="en-US" smtClean="0"/>
              <a:t>EFTIRLITSNEFND FASTEIGNASALA</a:t>
            </a:r>
            <a:endParaRPr lang="is-IS" altLang="en-US"/>
          </a:p>
        </p:txBody>
      </p:sp>
    </p:spTree>
    <p:extLst>
      <p:ext uri="{BB962C8B-B14F-4D97-AF65-F5344CB8AC3E}">
        <p14:creationId xmlns:p14="http://schemas.microsoft.com/office/powerpoint/2010/main" val="11271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1461</TotalTime>
  <Words>721</Words>
  <Application>Microsoft Office PowerPoint</Application>
  <PresentationFormat>On-screen Show (4:3)</PresentationFormat>
  <Paragraphs>148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Helvetica</vt:lpstr>
      <vt:lpstr>Wingdings</vt:lpstr>
      <vt:lpstr>Edge</vt:lpstr>
      <vt:lpstr>Helstu nýmæli laga um sölu fasteigna og skipa, nr. 70/2015</vt:lpstr>
      <vt:lpstr> Eftirlitsnefnd fasteignasala – ENF </vt:lpstr>
      <vt:lpstr>Lög um sölu fasteigna og skipa nr. 70/2015 (fsl.) – markmið laganna</vt:lpstr>
      <vt:lpstr>Lög um sölu fasteigna og skipa nr. 70/2015 – helstu nýmæli </vt:lpstr>
      <vt:lpstr>Helstu nýmæli frh. </vt:lpstr>
      <vt:lpstr>Helstu nýmæli frh. </vt:lpstr>
      <vt:lpstr>Helstu nýmæli frh. </vt:lpstr>
      <vt:lpstr>Helstu nýmæli – frh </vt:lpstr>
      <vt:lpstr>Breytingalög nr. 131/2015 (brl.)</vt:lpstr>
      <vt:lpstr>Hæfisregla 14. gr. fsl., sbr. lög nr. 131/2015.</vt:lpstr>
      <vt:lpstr>Heimasíða eftirlitsnefndar </vt:lpstr>
      <vt:lpstr>Heimasíða eftirlitsnefndar </vt:lpstr>
    </vt:vector>
  </TitlesOfParts>
  <Company>Austursel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Thordur</dc:creator>
  <cp:lastModifiedBy>Kristín Ólafsdóttir</cp:lastModifiedBy>
  <cp:revision>135</cp:revision>
  <dcterms:created xsi:type="dcterms:W3CDTF">2004-01-29T23:42:03Z</dcterms:created>
  <dcterms:modified xsi:type="dcterms:W3CDTF">2016-02-16T11:34:40Z</dcterms:modified>
</cp:coreProperties>
</file>